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9" r:id="rId7"/>
    <p:sldId id="268" r:id="rId8"/>
    <p:sldId id="270" r:id="rId9"/>
    <p:sldId id="272" r:id="rId10"/>
    <p:sldId id="273" r:id="rId11"/>
    <p:sldId id="280" r:id="rId12"/>
    <p:sldId id="277" r:id="rId13"/>
    <p:sldId id="279" r:id="rId14"/>
    <p:sldId id="276" r:id="rId15"/>
    <p:sldId id="281" r:id="rId16"/>
    <p:sldId id="282" r:id="rId17"/>
    <p:sldId id="284" r:id="rId18"/>
    <p:sldId id="285" r:id="rId19"/>
    <p:sldId id="286" r:id="rId20"/>
    <p:sldId id="283" r:id="rId21"/>
    <p:sldId id="287" r:id="rId22"/>
    <p:sldId id="288" r:id="rId23"/>
    <p:sldId id="271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C8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FD015-0354-411D-AB40-50DEC75EA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EFF1DA-9E67-4674-8065-A14F2AFAB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A683D-D822-4094-8C8F-3667832F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FF056-7D42-48B0-8D76-E72E6220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2D9B4-33EA-4299-814A-F74A95B5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9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A7975-E5CC-4049-98E7-5D2145B3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922691-480E-4EBB-836F-561C6B0CB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34F65A-FB1A-4E63-8D91-F499B1DF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52C52B-E7A1-4901-B233-1E6635AA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AD0CAF-E2B9-43EC-AF75-87CD116D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1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325DC5-45DC-4436-91C5-32F963469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6C73AC-9F4D-4ED7-8FA4-0AF5E10EF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BA46E-DED4-47A2-B4B9-9F3FF11F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A482C-1631-40CB-8491-768CBC5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B4442-832F-4621-A89A-3F3F3955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09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43B2E-B009-4D1E-8B8C-0B1340AC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F5479-3182-40CF-96FA-468D8EF9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DBD04-7B00-496E-9A8C-98F0ABE2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7A039-AA75-44D7-934A-77C421AB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1D3B2-8C3C-4865-BA33-0B381CC1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3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C1086-33F6-4AB1-9879-E8918F75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D4552F-BE2E-4A3E-9398-DC793001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DDBCE-68E6-4ED5-8366-9CCEE792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FD8DD-440C-4682-8BC2-CE1539DA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A2B00-24A1-4F34-8908-A60BC231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2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5EE59-C102-47A8-81B4-BF1A771C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B4F3D-8CBA-42DE-BC75-B48ED8766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7187E-4261-4C62-A4DB-9D8AA7AE6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F5673D-52F5-473E-91B4-B9893E53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AF7F95-B0CB-42CC-B8EB-A5ACBAC3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D12B47-56C2-4154-AEF8-00D89B95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12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2CEEA-93AD-496D-A357-49CE720A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6697C8-C2DD-4FB2-947F-24C023D70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401594-86DF-4DDF-A7FF-30368710E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F2EA8C-3791-41EA-852E-FE47F3324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449553-E127-4C02-9EDD-81E34E05B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CC5C84-CA5E-4C92-B346-EE62B5A7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D80B9E-4DD0-4EB9-8B2D-C4BDD427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C838CD-9F84-497C-A32B-4DB47659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1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E9869-BF16-48B5-A530-40704642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C85B2-7F9F-4385-B382-E4078CDC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6B4F9F-2FDD-461C-976F-6945E100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020A5E-72B5-4A55-A0D8-503A05D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17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A2D4DE-7B1F-4138-BB97-2FEE3F24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A69203-5DD4-45A2-97A4-528FAD7C9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23040C-E4AB-438E-A46D-6090D008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2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B9346-9A1C-4FA7-9A1F-725A917E2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0C4FEA-6EC1-4AB1-A7B5-A8739B4F9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95C765-9F4A-4A70-8833-1F9CAB8E8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EB846B-BCE6-48C2-A242-A9D6BAE4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989C-0858-46AC-9931-25A9C490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C6832-670A-4BB3-AA9F-B5E29B91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7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4AC49-77FE-4080-9F36-D73C330D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3972D0-2A1F-4622-B726-08F964197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ED1639-2716-45C2-836F-3C209737F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FC8C86-BAAF-4BB0-9A97-CAD284F9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FF7E7-066D-4E7A-A29C-6BA43A47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8A4033-993F-4448-BF34-F940B0F7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668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B94197-984F-42EC-99FB-A8D6A035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985958-E8EF-443F-A1D7-4BCF17656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E54F34-27C9-4940-A0A3-3E0B7EF3C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2813B-6EF3-4409-9748-5FFA17F1774D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DC0974-717C-4CD5-801F-6582799A5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7E912-FBDA-4B3B-B37B-72329611B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F1216-1F03-4547-AA2D-0C357DBDD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2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F86E1-EC84-4360-88F2-C938D1DC3646}"/>
              </a:ext>
            </a:extLst>
          </p:cNvPr>
          <p:cNvSpPr txBox="1"/>
          <p:nvPr/>
        </p:nvSpPr>
        <p:spPr>
          <a:xfrm>
            <a:off x="0" y="342900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RNN</a:t>
            </a:r>
          </a:p>
          <a:p>
            <a:pPr algn="ctr"/>
            <a:r>
              <a:rPr lang="en-US" altLang="ko-KR" sz="4400" b="1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(Recurrent Neural Network, </a:t>
            </a:r>
            <a:r>
              <a:rPr lang="ko-KR" altLang="en-US" sz="3600" b="1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순환 신경망</a:t>
            </a:r>
            <a:r>
              <a:rPr lang="en-US" altLang="ko-KR" sz="4400" b="1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4400" b="1" dirty="0">
              <a:solidFill>
                <a:srgbClr val="0F4C8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183D6-19F6-48DA-B9C2-07DF4A278699}"/>
              </a:ext>
            </a:extLst>
          </p:cNvPr>
          <p:cNvSpPr txBox="1"/>
          <p:nvPr/>
        </p:nvSpPr>
        <p:spPr>
          <a:xfrm>
            <a:off x="2539338" y="5169540"/>
            <a:ext cx="7113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Gichang Lee</a:t>
            </a:r>
          </a:p>
          <a:p>
            <a:pPr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Team HIM (AI </a:t>
            </a:r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OpenLAB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7</a:t>
            </a:r>
            <a:r>
              <a:rPr lang="en-US" altLang="ko-KR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 descr="시계, 개체이(가) 표시된 사진&#10;&#10;자동 생성된 설명">
            <a:extLst>
              <a:ext uri="{FF2B5EF4-FFF2-40B4-BE49-F238E27FC236}">
                <a16:creationId xmlns:a16="http://schemas.microsoft.com/office/drawing/2014/main" id="{1B77CCA1-2BF5-44FA-AEEB-C3D03880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26" y="914400"/>
            <a:ext cx="6854747" cy="2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2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F46473-DD70-4ABA-BC5B-507F0DEB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422" y="1758164"/>
            <a:ext cx="5433531" cy="4054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794F7-624B-4828-A240-09BE637E3D91}"/>
              </a:ext>
            </a:extLst>
          </p:cNvPr>
          <p:cNvSpPr txBox="1"/>
          <p:nvPr/>
        </p:nvSpPr>
        <p:spPr>
          <a:xfrm>
            <a:off x="1111047" y="2690336"/>
            <a:ext cx="4536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ko-KR" altLang="en-US" dirty="0"/>
              <a:t>각 </a:t>
            </a:r>
            <a:r>
              <a:rPr lang="en-US" altLang="ko-KR" dirty="0"/>
              <a:t>Time-step</a:t>
            </a:r>
            <a:r>
              <a:rPr lang="ko-KR" altLang="en-US" dirty="0"/>
              <a:t>에서 입력 벡터와 은닉 벡터를 가중치 벡터와 곱하여</a:t>
            </a:r>
            <a:endParaRPr lang="en-US" altLang="ko-KR" dirty="0"/>
          </a:p>
          <a:p>
            <a:pPr algn="l">
              <a:spcAft>
                <a:spcPts val="1200"/>
              </a:spcAft>
            </a:pPr>
            <a:r>
              <a:rPr lang="ko-KR" altLang="en-US" dirty="0"/>
              <a:t>새로운 다음 </a:t>
            </a:r>
            <a:r>
              <a:rPr lang="en-US" altLang="ko-KR" dirty="0"/>
              <a:t>Time-step</a:t>
            </a:r>
            <a:r>
              <a:rPr lang="ko-KR" altLang="en-US" dirty="0"/>
              <a:t>에 은닉 벡터로서 넘겨줍니다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58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 RNN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D48C5-BE25-4057-B4AD-8E2592DD0322}"/>
              </a:ext>
            </a:extLst>
          </p:cNvPr>
          <p:cNvSpPr txBox="1"/>
          <p:nvPr/>
        </p:nvSpPr>
        <p:spPr>
          <a:xfrm>
            <a:off x="1252679" y="1299777"/>
            <a:ext cx="10276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en-US" altLang="ko-KR" dirty="0"/>
              <a:t>-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C3EDA-699D-49A9-BFA6-2F5A6C1AE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2" y="1499832"/>
            <a:ext cx="10170053" cy="3241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6B4BD-58F2-4515-9808-68F64429884F}"/>
              </a:ext>
            </a:extLst>
          </p:cNvPr>
          <p:cNvSpPr txBox="1"/>
          <p:nvPr/>
        </p:nvSpPr>
        <p:spPr>
          <a:xfrm>
            <a:off x="877960" y="4831463"/>
            <a:ext cx="144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en-US" altLang="ko-KR" b="0" dirty="0">
                <a:latin typeface="Calibri" panose="020F0502020204030204" pitchFamily="34" charset="0"/>
              </a:rPr>
              <a:t>Vanilla</a:t>
            </a:r>
            <a:r>
              <a:rPr lang="ko-KR" altLang="en-US" b="0" dirty="0">
                <a:latin typeface="Calibri" panose="020F0502020204030204" pitchFamily="34" charset="0"/>
              </a:rPr>
              <a:t> </a:t>
            </a:r>
            <a:r>
              <a:rPr lang="en-US" altLang="ko-KR" b="0" dirty="0">
                <a:latin typeface="Calibri" panose="020F0502020204030204" pitchFamily="34" charset="0"/>
              </a:rPr>
              <a:t>RNN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5E429-8FBA-44FF-9489-EFAF2FD8EC69}"/>
              </a:ext>
            </a:extLst>
          </p:cNvPr>
          <p:cNvSpPr txBox="1"/>
          <p:nvPr/>
        </p:nvSpPr>
        <p:spPr>
          <a:xfrm>
            <a:off x="2652974" y="4831463"/>
            <a:ext cx="144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en-US" altLang="ko-KR" b="0" dirty="0">
                <a:latin typeface="Calibri" panose="020F0502020204030204" pitchFamily="34" charset="0"/>
              </a:rPr>
              <a:t>Image</a:t>
            </a:r>
            <a:br>
              <a:rPr lang="en-US" altLang="ko-KR" b="0" dirty="0">
                <a:latin typeface="Calibri" panose="020F0502020204030204" pitchFamily="34" charset="0"/>
              </a:rPr>
            </a:br>
            <a:r>
              <a:rPr lang="en-US" altLang="ko-KR" b="0" dirty="0">
                <a:latin typeface="Calibri" panose="020F0502020204030204" pitchFamily="34" charset="0"/>
              </a:rPr>
              <a:t>captioning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2687F-1D02-466E-AD1E-65D1C6751D58}"/>
              </a:ext>
            </a:extLst>
          </p:cNvPr>
          <p:cNvSpPr txBox="1"/>
          <p:nvPr/>
        </p:nvSpPr>
        <p:spPr>
          <a:xfrm>
            <a:off x="4571419" y="4831463"/>
            <a:ext cx="1443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en-US" altLang="ko-KR" b="0" dirty="0">
                <a:latin typeface="Calibri" panose="020F0502020204030204" pitchFamily="34" charset="0"/>
              </a:rPr>
              <a:t>Sentiment</a:t>
            </a:r>
            <a:br>
              <a:rPr lang="en-US" altLang="ko-KR" b="0" dirty="0">
                <a:latin typeface="Calibri" panose="020F0502020204030204" pitchFamily="34" charset="0"/>
              </a:rPr>
            </a:br>
            <a:r>
              <a:rPr lang="en-US" altLang="ko-KR" b="0" dirty="0">
                <a:latin typeface="Calibri" panose="020F0502020204030204" pitchFamily="34" charset="0"/>
              </a:rPr>
              <a:t>analysis</a:t>
            </a:r>
            <a:br>
              <a:rPr lang="en-US" altLang="ko-KR" b="0" dirty="0">
                <a:latin typeface="Calibri" panose="020F0502020204030204" pitchFamily="34" charset="0"/>
              </a:rPr>
            </a:br>
            <a:r>
              <a:rPr lang="en-US" altLang="ko-KR" b="0" dirty="0">
                <a:latin typeface="Calibri" panose="020F0502020204030204" pitchFamily="34" charset="0"/>
              </a:rPr>
              <a:t>(</a:t>
            </a:r>
            <a:r>
              <a:rPr lang="ko-KR" altLang="en-US" b="0" dirty="0">
                <a:latin typeface="Calibri" panose="020F0502020204030204" pitchFamily="34" charset="0"/>
              </a:rPr>
              <a:t>감성 분석</a:t>
            </a:r>
            <a:r>
              <a:rPr lang="en-US" altLang="ko-KR" b="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D0D98-A6B6-425C-8824-C1EB8D3ECFE8}"/>
              </a:ext>
            </a:extLst>
          </p:cNvPr>
          <p:cNvSpPr txBox="1"/>
          <p:nvPr/>
        </p:nvSpPr>
        <p:spPr>
          <a:xfrm>
            <a:off x="6624148" y="4831463"/>
            <a:ext cx="2313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en-US" altLang="ko-KR" b="0" dirty="0">
                <a:latin typeface="Calibri" panose="020F0502020204030204" pitchFamily="34" charset="0"/>
              </a:rPr>
              <a:t>Machine</a:t>
            </a:r>
            <a:br>
              <a:rPr lang="en-US" altLang="ko-KR" b="0" dirty="0">
                <a:latin typeface="Calibri" panose="020F0502020204030204" pitchFamily="34" charset="0"/>
              </a:rPr>
            </a:br>
            <a:r>
              <a:rPr lang="en-US" altLang="ko-KR" b="0" dirty="0">
                <a:latin typeface="Calibri" panose="020F0502020204030204" pitchFamily="34" charset="0"/>
              </a:rPr>
              <a:t>translation</a:t>
            </a:r>
            <a:br>
              <a:rPr lang="en-US" altLang="ko-KR" b="0" dirty="0">
                <a:latin typeface="Calibri" panose="020F0502020204030204" pitchFamily="34" charset="0"/>
              </a:rPr>
            </a:br>
            <a:r>
              <a:rPr lang="en-US" altLang="ko-KR" b="0" dirty="0">
                <a:latin typeface="Calibri" panose="020F0502020204030204" pitchFamily="34" charset="0"/>
              </a:rPr>
              <a:t>(</a:t>
            </a:r>
            <a:r>
              <a:rPr lang="ko-KR" altLang="en-US" b="0" dirty="0">
                <a:latin typeface="Calibri" panose="020F0502020204030204" pitchFamily="34" charset="0"/>
              </a:rPr>
              <a:t>기계 번역</a:t>
            </a:r>
            <a:r>
              <a:rPr lang="en-US" altLang="ko-KR" b="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D05133-B0A1-446C-9515-EFFB9709E18B}"/>
              </a:ext>
            </a:extLst>
          </p:cNvPr>
          <p:cNvSpPr txBox="1"/>
          <p:nvPr/>
        </p:nvSpPr>
        <p:spPr>
          <a:xfrm>
            <a:off x="9475693" y="4830950"/>
            <a:ext cx="1577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en-US" altLang="ko-KR" b="0" dirty="0">
                <a:latin typeface="Calibri" panose="020F0502020204030204" pitchFamily="34" charset="0"/>
              </a:rPr>
              <a:t>Video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4623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Codes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F089BB8-40A4-4309-AC48-D406C443A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0" y="1724968"/>
            <a:ext cx="4480948" cy="483911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CF2DE2E-CE1E-4F71-B5C4-12B3D00DB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15" y="4552233"/>
            <a:ext cx="4069433" cy="2011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9D2873-DE84-4882-BB43-7357F7DEDAEB}"/>
              </a:ext>
            </a:extLst>
          </p:cNvPr>
          <p:cNvSpPr txBox="1"/>
          <p:nvPr/>
        </p:nvSpPr>
        <p:spPr>
          <a:xfrm>
            <a:off x="931020" y="1079452"/>
            <a:ext cx="586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marL="342900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파이썬으로</a:t>
            </a:r>
            <a:r>
              <a:rPr lang="en-US" altLang="ko-KR" sz="2400" dirty="0"/>
              <a:t> RNN </a:t>
            </a:r>
            <a:r>
              <a:rPr lang="ko-KR" altLang="en-US" sz="2400" dirty="0"/>
              <a:t>구현하기 </a:t>
            </a:r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BCC7D5-5035-42B8-903D-825596146425}"/>
                  </a:ext>
                </a:extLst>
              </p:cNvPr>
              <p:cNvSpPr txBox="1"/>
              <p:nvPr/>
            </p:nvSpPr>
            <p:spPr>
              <a:xfrm>
                <a:off x="6780034" y="1499333"/>
                <a:ext cx="4480946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defRPr>
                </a:lvl1pPr>
              </a:lstStyle>
              <a:p>
                <a:pPr marL="457200" indent="-457200" algn="l">
                  <a:spcAft>
                    <a:spcPts val="1200"/>
                  </a:spcAft>
                  <a:buAutoNum type="arabicPeriod"/>
                </a:pPr>
                <a:r>
                  <a:rPr lang="ko-KR" altLang="en-US" dirty="0"/>
                  <a:t>초기 설정</a:t>
                </a:r>
                <a:endParaRPr lang="en-US" altLang="ko-KR" dirty="0"/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입력 벡터의 크기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, </a:t>
                </a: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은닉 벡터의 크기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 </a:t>
                </a: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및 시퀀스의 길이를 지정</a:t>
                </a:r>
                <a:endPara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Calibri" panose="020F0502020204030204" pitchFamily="34" charset="0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Calibri" panose="020F050202020403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(</a:t>
                </a: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초기 은닉 벡터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)</a:t>
                </a: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 생성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Calibri" panose="020F0502020204030204" pitchFamily="34" charset="0"/>
                  </a:rPr>
                  <a:t> </a:t>
                </a:r>
                <a:endParaRPr lang="en-US" altLang="ko-KR" dirty="0"/>
              </a:p>
              <a:p>
                <a:pPr marL="457200" indent="-457200" algn="l">
                  <a:spcAft>
                    <a:spcPts val="1200"/>
                  </a:spcAft>
                  <a:buAutoNum type="arabicPeriod"/>
                </a:pPr>
                <a:r>
                  <a:rPr lang="ko-KR" altLang="en-US" dirty="0"/>
                  <a:t>가중치 설정</a:t>
                </a:r>
                <a:endParaRPr lang="en-US" altLang="ko-KR" dirty="0"/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입력 벡터와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은닉 벡터에 곱할</a:t>
                </a:r>
                <a:br>
                  <a:rPr lang="en-US" altLang="ko-KR" dirty="0"/>
                </a:br>
                <a:r>
                  <a:rPr lang="ko-KR" altLang="en-US" dirty="0"/>
                  <a:t>초기 가중치 설정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BCC7D5-5035-42B8-903D-825596146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34" y="1499333"/>
                <a:ext cx="4480946" cy="2708434"/>
              </a:xfrm>
              <a:prstGeom prst="rect">
                <a:avLst/>
              </a:prstGeom>
              <a:blipFill>
                <a:blip r:embed="rId4"/>
                <a:stretch>
                  <a:fillRect l="-1361" t="-1351"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011F01-B17D-4553-8009-8121E978732C}"/>
              </a:ext>
            </a:extLst>
          </p:cNvPr>
          <p:cNvCxnSpPr>
            <a:cxnSpLocks/>
          </p:cNvCxnSpPr>
          <p:nvPr/>
        </p:nvCxnSpPr>
        <p:spPr>
          <a:xfrm>
            <a:off x="5578223" y="1724968"/>
            <a:ext cx="1201811" cy="0"/>
          </a:xfrm>
          <a:prstGeom prst="line">
            <a:avLst/>
          </a:prstGeom>
          <a:ln w="38100">
            <a:solidFill>
              <a:srgbClr val="0F4C8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ED9C97-EE00-429A-BCD8-BBC01AD478D3}"/>
              </a:ext>
            </a:extLst>
          </p:cNvPr>
          <p:cNvCxnSpPr>
            <a:cxnSpLocks/>
          </p:cNvCxnSpPr>
          <p:nvPr/>
        </p:nvCxnSpPr>
        <p:spPr>
          <a:xfrm flipV="1">
            <a:off x="6965915" y="3488031"/>
            <a:ext cx="0" cy="1064202"/>
          </a:xfrm>
          <a:prstGeom prst="line">
            <a:avLst/>
          </a:prstGeom>
          <a:ln w="38100">
            <a:solidFill>
              <a:srgbClr val="0F4C8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007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Codes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A940728-54DF-4CBF-97CF-20E1F1BA2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04" y="1063354"/>
            <a:ext cx="5673993" cy="56521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9B2AF3-AA9C-463E-A8B2-2FACFF75EED7}"/>
              </a:ext>
            </a:extLst>
          </p:cNvPr>
          <p:cNvSpPr txBox="1"/>
          <p:nvPr/>
        </p:nvSpPr>
        <p:spPr>
          <a:xfrm>
            <a:off x="842372" y="1336119"/>
            <a:ext cx="448094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marL="457200" indent="-457200" algn="l">
              <a:spcAft>
                <a:spcPts val="1200"/>
              </a:spcAft>
              <a:buAutoNum type="arabicPeriod" startAt="3"/>
            </a:pPr>
            <a:r>
              <a:rPr lang="ko-KR" altLang="en-US" dirty="0"/>
              <a:t>은닉 벡터 생성</a:t>
            </a:r>
            <a:endParaRPr lang="en-US" altLang="ko-KR" dirty="0"/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매 </a:t>
            </a:r>
            <a:r>
              <a:rPr lang="en-US" altLang="ko-KR" dirty="0"/>
              <a:t>Time-step</a:t>
            </a:r>
            <a:r>
              <a:rPr lang="ko-KR" altLang="en-US" dirty="0"/>
              <a:t>의 입력 벡터와 은닉 벡터로부터 출력 벡터를 생성</a:t>
            </a:r>
            <a:endParaRPr lang="en-US" altLang="ko-KR" dirty="0"/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이렇게 생성된 출력 벡터는 다시 다음 </a:t>
            </a:r>
            <a:r>
              <a:rPr lang="en-US" altLang="ko-KR" dirty="0"/>
              <a:t>Time-step</a:t>
            </a:r>
            <a:r>
              <a:rPr lang="ko-KR" altLang="en-US" dirty="0"/>
              <a:t>에서 은닉 벡터로 사용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3B29855-B7A7-4752-B9AF-780B695CBC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3" b="28836"/>
          <a:stretch/>
        </p:blipFill>
        <p:spPr>
          <a:xfrm>
            <a:off x="1103852" y="3889425"/>
            <a:ext cx="4724809" cy="6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CCFA83-52F0-4150-BF82-9CBC03EDD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47" y="2000810"/>
            <a:ext cx="7747111" cy="3588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B4726D-D90B-4C49-8947-F2DF1CE203DA}"/>
              </a:ext>
            </a:extLst>
          </p:cNvPr>
          <p:cNvSpPr txBox="1"/>
          <p:nvPr/>
        </p:nvSpPr>
        <p:spPr>
          <a:xfrm>
            <a:off x="3261547" y="5677518"/>
            <a:ext cx="79666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ko-KR" altLang="en-US" sz="2400" dirty="0"/>
              <a:t>시퀀스의 길이가 길어지면 </a:t>
            </a:r>
            <a:r>
              <a:rPr lang="ko-KR" altLang="en-US" sz="2400" dirty="0">
                <a:solidFill>
                  <a:srgbClr val="0F4C81"/>
                </a:solidFill>
              </a:rPr>
              <a:t>기울기 소실</a:t>
            </a:r>
            <a:r>
              <a:rPr lang="ko-KR" altLang="en-US" sz="2400" dirty="0"/>
              <a:t> 때문에</a:t>
            </a:r>
            <a:r>
              <a:rPr lang="en-US" altLang="ko-KR" sz="2400" dirty="0"/>
              <a:t> </a:t>
            </a:r>
            <a:r>
              <a:rPr lang="ko-KR" altLang="en-US" sz="2400" dirty="0"/>
              <a:t>앞쪽 토큰에는</a:t>
            </a:r>
            <a:endParaRPr lang="en-US" altLang="ko-KR" sz="2400" dirty="0"/>
          </a:p>
          <a:p>
            <a:pPr algn="l">
              <a:spcAft>
                <a:spcPts val="1200"/>
              </a:spcAft>
            </a:pPr>
            <a:r>
              <a:rPr lang="ko-KR" altLang="en-US" sz="2400" dirty="0"/>
              <a:t>오차역전파가 전달되지 않는 </a:t>
            </a:r>
            <a:r>
              <a:rPr lang="ko-KR" altLang="en-US" sz="2400" dirty="0">
                <a:solidFill>
                  <a:srgbClr val="0F4C81"/>
                </a:solidFill>
              </a:rPr>
              <a:t>장기 의존성</a:t>
            </a:r>
            <a:r>
              <a:rPr lang="ko-KR" altLang="en-US" sz="2400" dirty="0"/>
              <a:t> 문제가 발생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807A6-FBC6-48BF-94A3-AB158A4C601E}"/>
              </a:ext>
            </a:extLst>
          </p:cNvPr>
          <p:cNvSpPr txBox="1"/>
          <p:nvPr/>
        </p:nvSpPr>
        <p:spPr>
          <a:xfrm>
            <a:off x="961901" y="1200907"/>
            <a:ext cx="792084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BPTT (Back Propagation Through Time)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9231-C15F-490E-A730-15D602A3315A}"/>
              </a:ext>
            </a:extLst>
          </p:cNvPr>
          <p:cNvSpPr txBox="1"/>
          <p:nvPr/>
        </p:nvSpPr>
        <p:spPr>
          <a:xfrm>
            <a:off x="1456474" y="5127574"/>
            <a:ext cx="155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sz="2400" dirty="0">
                <a:solidFill>
                  <a:srgbClr val="0F4C81"/>
                </a:solidFill>
              </a:rPr>
              <a:t>너무 길다</a:t>
            </a:r>
            <a:r>
              <a:rPr lang="en-US" altLang="ko-KR" sz="2400" dirty="0">
                <a:solidFill>
                  <a:srgbClr val="0F4C8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55361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CD729-47A2-468B-8240-E7440244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77" y="1462869"/>
            <a:ext cx="3017782" cy="3932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E23D8-08DA-4017-BC22-32A980D8814A}"/>
              </a:ext>
            </a:extLst>
          </p:cNvPr>
          <p:cNvSpPr txBox="1"/>
          <p:nvPr/>
        </p:nvSpPr>
        <p:spPr>
          <a:xfrm>
            <a:off x="961901" y="1200907"/>
            <a:ext cx="4685864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분절한 </a:t>
            </a:r>
            <a:r>
              <a:rPr lang="en-US" altLang="ko-KR" sz="2800" b="1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BPTT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</a:b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(Truncated 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BPTT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461E5-A45F-4657-942A-E6F6BEE413DF}"/>
              </a:ext>
            </a:extLst>
          </p:cNvPr>
          <p:cNvSpPr txBox="1"/>
          <p:nvPr/>
        </p:nvSpPr>
        <p:spPr>
          <a:xfrm>
            <a:off x="1446798" y="3020633"/>
            <a:ext cx="48352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800"/>
              </a:spcAft>
            </a:pPr>
            <a:r>
              <a:rPr lang="ko-KR" altLang="en-US" sz="2400" b="0" dirty="0"/>
              <a:t>역전파가 더 잘 전달되도록</a:t>
            </a:r>
            <a:endParaRPr lang="en-US" altLang="ko-KR" sz="2400" b="0" dirty="0"/>
          </a:p>
          <a:p>
            <a:pPr algn="l">
              <a:spcAft>
                <a:spcPts val="1800"/>
              </a:spcAft>
            </a:pPr>
            <a:r>
              <a:rPr lang="ko-KR" altLang="en-US" sz="2400" b="0" dirty="0"/>
              <a:t>일정한 </a:t>
            </a:r>
            <a:r>
              <a:rPr lang="en-US" altLang="ko-KR" sz="2400" b="0" dirty="0"/>
              <a:t>Time-step</a:t>
            </a:r>
            <a:r>
              <a:rPr lang="ko-KR" altLang="en-US" sz="2400" b="0" dirty="0"/>
              <a:t>마다</a:t>
            </a:r>
            <a:r>
              <a:rPr lang="en-US" altLang="ko-KR" sz="2400" b="0" dirty="0"/>
              <a:t> </a:t>
            </a:r>
            <a:r>
              <a:rPr lang="ko-KR" altLang="en-US" sz="2400" b="0" dirty="0"/>
              <a:t>자르는 기법</a:t>
            </a:r>
            <a:endParaRPr lang="en-US" altLang="ko-KR" sz="2400" b="0" dirty="0"/>
          </a:p>
        </p:txBody>
      </p:sp>
    </p:spTree>
    <p:extLst>
      <p:ext uri="{BB962C8B-B14F-4D97-AF65-F5344CB8AC3E}">
        <p14:creationId xmlns:p14="http://schemas.microsoft.com/office/powerpoint/2010/main" val="410440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859E65-1E18-4A1B-8770-773C560CA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"/>
          <a:stretch/>
        </p:blipFill>
        <p:spPr>
          <a:xfrm>
            <a:off x="2082363" y="1490857"/>
            <a:ext cx="8565622" cy="3876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F6490E-024F-4C70-8B78-15892B485BC6}"/>
              </a:ext>
            </a:extLst>
          </p:cNvPr>
          <p:cNvSpPr txBox="1"/>
          <p:nvPr/>
        </p:nvSpPr>
        <p:spPr>
          <a:xfrm>
            <a:off x="961901" y="1200907"/>
            <a:ext cx="4685864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분절한 </a:t>
            </a:r>
            <a:r>
              <a:rPr lang="en-US" altLang="ko-KR" sz="2800" b="1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BPTT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</a:b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(Truncated  BPTT)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5B85-6DE5-4AF4-9856-F106F02B5856}"/>
              </a:ext>
            </a:extLst>
          </p:cNvPr>
          <p:cNvSpPr txBox="1"/>
          <p:nvPr/>
        </p:nvSpPr>
        <p:spPr>
          <a:xfrm>
            <a:off x="1351918" y="5435445"/>
            <a:ext cx="948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>
              <a:spcAft>
                <a:spcPts val="1800"/>
              </a:spcAft>
            </a:pPr>
            <a:r>
              <a:rPr lang="ko-KR" altLang="en-US" sz="2400" b="0" dirty="0"/>
              <a:t>순전파는 원래와 똑같이 </a:t>
            </a:r>
            <a:r>
              <a:rPr lang="ko-KR" altLang="en-US" sz="2400" b="0" dirty="0" err="1"/>
              <a:t>이어나가되</a:t>
            </a:r>
            <a:r>
              <a:rPr lang="ko-KR" altLang="en-US" sz="2400" b="0" dirty="0"/>
              <a:t> 역전파만 흐름을 제어해줍니다</a:t>
            </a:r>
            <a:r>
              <a:rPr lang="en-US" altLang="ko-KR" sz="2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227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58054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Task</a:t>
            </a:r>
          </a:p>
        </p:txBody>
      </p:sp>
      <p:pic>
        <p:nvPicPr>
          <p:cNvPr id="5" name="그림 4" descr="텍스트, 시계, 표지판이(가) 표시된 사진&#10;&#10;자동 생성된 설명">
            <a:extLst>
              <a:ext uri="{FF2B5EF4-FFF2-40B4-BE49-F238E27FC236}">
                <a16:creationId xmlns:a16="http://schemas.microsoft.com/office/drawing/2014/main" id="{E87662C9-3F03-4C3C-BDCD-26BE7D3D8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27" y="1282536"/>
            <a:ext cx="8835545" cy="53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6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58054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Task</a:t>
            </a:r>
          </a:p>
        </p:txBody>
      </p:sp>
      <p:pic>
        <p:nvPicPr>
          <p:cNvPr id="4" name="그림 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BD983EC-BCD0-4612-A817-B9F2B10D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50" y="1177298"/>
            <a:ext cx="8039508" cy="5007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C6C5-E327-4470-841C-D78F93565399}"/>
              </a:ext>
            </a:extLst>
          </p:cNvPr>
          <p:cNvSpPr txBox="1"/>
          <p:nvPr/>
        </p:nvSpPr>
        <p:spPr>
          <a:xfrm>
            <a:off x="1446798" y="1263085"/>
            <a:ext cx="83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800"/>
              </a:spcAft>
            </a:pPr>
            <a:r>
              <a:rPr lang="en-US" altLang="ko-KR" sz="2400" dirty="0"/>
              <a:t>1st</a:t>
            </a:r>
          </a:p>
        </p:txBody>
      </p:sp>
    </p:spTree>
    <p:extLst>
      <p:ext uri="{BB962C8B-B14F-4D97-AF65-F5344CB8AC3E}">
        <p14:creationId xmlns:p14="http://schemas.microsoft.com/office/powerpoint/2010/main" val="283279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58054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Task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9EE8F4C-D9BA-4E4D-A243-C3C5EE27F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787" y="1058417"/>
            <a:ext cx="8946374" cy="47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5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 Data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0B249B-6F72-4783-B796-78AB10C76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65" y="2079850"/>
            <a:ext cx="3442804" cy="3400300"/>
          </a:xfrm>
          <a:prstGeom prst="rect">
            <a:avLst/>
          </a:prstGeom>
        </p:spPr>
      </p:pic>
      <p:pic>
        <p:nvPicPr>
          <p:cNvPr id="12" name="그림 11" descr="고양이, 오렌지, 앉아있는, 놓은이(가) 표시된 사진&#10;&#10;자동 생성된 설명">
            <a:extLst>
              <a:ext uri="{FF2B5EF4-FFF2-40B4-BE49-F238E27FC236}">
                <a16:creationId xmlns:a16="http://schemas.microsoft.com/office/drawing/2014/main" id="{E293A105-B7E6-44D5-BABC-08114E101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38" y="3780000"/>
            <a:ext cx="2699729" cy="1800000"/>
          </a:xfrm>
          <a:prstGeom prst="rect">
            <a:avLst/>
          </a:prstGeom>
        </p:spPr>
      </p:pic>
      <p:pic>
        <p:nvPicPr>
          <p:cNvPr id="14" name="그림 13" descr="개, 앉아있는, 포유류, 실내이(가) 표시된 사진&#10;&#10;자동 생성된 설명">
            <a:extLst>
              <a:ext uri="{FF2B5EF4-FFF2-40B4-BE49-F238E27FC236}">
                <a16:creationId xmlns:a16="http://schemas.microsoft.com/office/drawing/2014/main" id="{1441F767-9EB4-4230-9617-0C72FE186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67" y="1980000"/>
            <a:ext cx="270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C6FF56-25D6-4DBA-A352-A5DC7BE9A5BC}"/>
              </a:ext>
            </a:extLst>
          </p:cNvPr>
          <p:cNvSpPr txBox="1"/>
          <p:nvPr/>
        </p:nvSpPr>
        <p:spPr>
          <a:xfrm>
            <a:off x="1815865" y="5883112"/>
            <a:ext cx="3442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표 형태의 데이터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(Tabular)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4D949-AB3F-4CA4-B972-224CD11F505A}"/>
              </a:ext>
            </a:extLst>
          </p:cNvPr>
          <p:cNvSpPr txBox="1"/>
          <p:nvPr/>
        </p:nvSpPr>
        <p:spPr>
          <a:xfrm>
            <a:off x="7089865" y="5856201"/>
            <a:ext cx="3442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이미지 데이터</a:t>
            </a:r>
            <a:endParaRPr lang="en-US" altLang="ko-KR" dirty="0"/>
          </a:p>
          <a:p>
            <a:r>
              <a:rPr lang="en-US" altLang="ko-KR" dirty="0"/>
              <a:t>(Image)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7600E-FACF-47B0-8CEB-158D6C88DA6F}"/>
              </a:ext>
            </a:extLst>
          </p:cNvPr>
          <p:cNvSpPr txBox="1"/>
          <p:nvPr/>
        </p:nvSpPr>
        <p:spPr>
          <a:xfrm>
            <a:off x="961901" y="1299522"/>
            <a:ext cx="4296768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Non-sequential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80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Tradeoff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61F4B-97E4-4210-BE15-1BD98DF95655}"/>
              </a:ext>
            </a:extLst>
          </p:cNvPr>
          <p:cNvSpPr txBox="1"/>
          <p:nvPr/>
        </p:nvSpPr>
        <p:spPr>
          <a:xfrm>
            <a:off x="986275" y="1305342"/>
            <a:ext cx="1031569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</a:t>
            </a:r>
            <a:r>
              <a:rPr lang="ko-KR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의 장점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어떤 길이의 시퀀스 데이터라도 입력할 수 있습니다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시퀀스의 길이가 길어지더라도 모델의 사이즈가 커지지는 않습니다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이론상으로는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 </a:t>
            </a:r>
            <a:r>
              <a:rPr lang="en-US" altLang="ko-KR" sz="24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Time-step </a:t>
            </a:r>
            <a:r>
              <a:rPr lang="en-US" altLang="ko-KR" sz="2400" b="1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t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이전에 사용된 토큰의 </a:t>
            </a:r>
            <a:r>
              <a:rPr lang="ko-KR" altLang="en-US" sz="2400" b="1" dirty="0">
                <a:solidFill>
                  <a:srgbClr val="0F4C8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정보를 모두 사용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하여 계산할 수 있습니다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D3176-0E3A-42CF-AE6F-2C5522C95739}"/>
              </a:ext>
            </a:extLst>
          </p:cNvPr>
          <p:cNvSpPr txBox="1"/>
          <p:nvPr/>
        </p:nvSpPr>
        <p:spPr>
          <a:xfrm>
            <a:off x="938149" y="4324259"/>
            <a:ext cx="1031569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</a:t>
            </a:r>
            <a:r>
              <a:rPr lang="ko-KR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의 단점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계산이 </a:t>
            </a:r>
            <a:r>
              <a:rPr lang="ko-KR" altLang="en-US" sz="2400" b="1" dirty="0">
                <a:solidFill>
                  <a:srgbClr val="0F4C8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느립니다</a:t>
            </a:r>
            <a:r>
              <a:rPr lang="en-US" altLang="ko-KR" sz="2400" b="1" dirty="0">
                <a:solidFill>
                  <a:srgbClr val="0F4C8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실제로는 긴 시퀀스에서 </a:t>
            </a:r>
            <a:r>
              <a:rPr lang="ko-KR" altLang="en-US" sz="2400" b="1" dirty="0">
                <a:solidFill>
                  <a:srgbClr val="0F4C8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앞쪽 요소의 정보는 거의 무시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됩니다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  <a:b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</a:b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장기의존성 문제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493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F86E1-EC84-4360-88F2-C938D1DC3646}"/>
              </a:ext>
            </a:extLst>
          </p:cNvPr>
          <p:cNvSpPr txBox="1"/>
          <p:nvPr/>
        </p:nvSpPr>
        <p:spPr>
          <a:xfrm>
            <a:off x="0" y="342900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  <a:p>
            <a:pPr algn="ctr"/>
            <a:r>
              <a:rPr lang="en-US" altLang="ko-KR" sz="4400" b="1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(Long-Short Term Memory, </a:t>
            </a:r>
            <a:r>
              <a:rPr lang="ko-KR" altLang="en-US" sz="3600" b="1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장단기 </a:t>
            </a:r>
            <a:r>
              <a:rPr lang="ko-KR" altLang="en-US" sz="3600" b="1" dirty="0" err="1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기억망</a:t>
            </a:r>
            <a:r>
              <a:rPr lang="en-US" altLang="ko-KR" sz="4400" b="1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4400" b="1" dirty="0">
              <a:solidFill>
                <a:srgbClr val="0F4C8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183D6-19F6-48DA-B9C2-07DF4A278699}"/>
              </a:ext>
            </a:extLst>
          </p:cNvPr>
          <p:cNvSpPr txBox="1"/>
          <p:nvPr/>
        </p:nvSpPr>
        <p:spPr>
          <a:xfrm>
            <a:off x="2539338" y="5169540"/>
            <a:ext cx="7113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Gichang Lee</a:t>
            </a:r>
          </a:p>
          <a:p>
            <a:pPr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Team HIM (AI </a:t>
            </a:r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OpenLAB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7</a:t>
            </a:r>
            <a:r>
              <a:rPr lang="en-US" altLang="ko-KR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 descr="시계, 개체이(가) 표시된 사진&#10;&#10;자동 생성된 설명">
            <a:extLst>
              <a:ext uri="{FF2B5EF4-FFF2-40B4-BE49-F238E27FC236}">
                <a16:creationId xmlns:a16="http://schemas.microsoft.com/office/drawing/2014/main" id="{1B77CCA1-2BF5-44FA-AEEB-C3D03880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26" y="914400"/>
            <a:ext cx="6854747" cy="2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1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Tradeoff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61F4B-97E4-4210-BE15-1BD98DF95655}"/>
              </a:ext>
            </a:extLst>
          </p:cNvPr>
          <p:cNvSpPr txBox="1"/>
          <p:nvPr/>
        </p:nvSpPr>
        <p:spPr>
          <a:xfrm>
            <a:off x="986275" y="1305342"/>
            <a:ext cx="1031569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</a:t>
            </a:r>
            <a:r>
              <a:rPr lang="ko-KR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의 장점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어떤 길이의 시퀀스 데이터라도 입력할 수 있습니다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시퀀스의 길이가 길어지더라도 모델의 사이즈가 커지지는 않습니다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이론상으로는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 </a:t>
            </a:r>
            <a:r>
              <a:rPr lang="en-US" altLang="ko-KR" sz="24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Time-step </a:t>
            </a:r>
            <a:r>
              <a:rPr lang="en-US" altLang="ko-KR" sz="2400" b="1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t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이전에 사용된 토큰의 </a:t>
            </a:r>
            <a:r>
              <a:rPr lang="ko-KR" altLang="en-US" sz="2400" b="1" dirty="0">
                <a:solidFill>
                  <a:srgbClr val="0F4C8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정보를 모두 사용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하여 계산할 수 있습니다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D3176-0E3A-42CF-AE6F-2C5522C95739}"/>
              </a:ext>
            </a:extLst>
          </p:cNvPr>
          <p:cNvSpPr txBox="1"/>
          <p:nvPr/>
        </p:nvSpPr>
        <p:spPr>
          <a:xfrm>
            <a:off x="938149" y="4324259"/>
            <a:ext cx="1031569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</a:t>
            </a:r>
            <a:r>
              <a:rPr lang="ko-KR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의 단점</a:t>
            </a:r>
            <a:endParaRPr lang="en-US" altLang="ko-K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계산이 </a:t>
            </a:r>
            <a:r>
              <a:rPr lang="ko-KR" altLang="en-US" sz="2400" b="1" dirty="0">
                <a:solidFill>
                  <a:srgbClr val="0F4C8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느립니다</a:t>
            </a:r>
            <a:r>
              <a:rPr lang="en-US" altLang="ko-KR" sz="2400" b="1" dirty="0">
                <a:solidFill>
                  <a:srgbClr val="0F4C8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실제로는 긴 시퀀스에서 </a:t>
            </a:r>
            <a:r>
              <a:rPr lang="ko-KR" altLang="en-US" sz="2400" b="1" dirty="0">
                <a:solidFill>
                  <a:srgbClr val="0F4C8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앞쪽 요소의 정보는 거의 무시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됩니다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.</a:t>
            </a:r>
            <a:b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</a:b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장기의존성 문제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129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Appendix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9E24D-0AA3-4C4B-964A-94FC164957C9}"/>
              </a:ext>
            </a:extLst>
          </p:cNvPr>
          <p:cNvSpPr txBox="1"/>
          <p:nvPr/>
        </p:nvSpPr>
        <p:spPr>
          <a:xfrm>
            <a:off x="961901" y="1299522"/>
            <a:ext cx="1123009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왜 </a:t>
            </a:r>
            <a:r>
              <a:rPr lang="en-US" altLang="ko-KR" sz="28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Sigmoid </a:t>
            </a:r>
            <a:r>
              <a:rPr lang="ko-KR" altLang="en-US" sz="28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가 아니라 </a:t>
            </a:r>
            <a:r>
              <a:rPr lang="en-US" altLang="ko-KR" sz="2800" b="1" dirty="0">
                <a:solidFill>
                  <a:srgbClr val="0F4C8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tanh</a:t>
            </a:r>
            <a:r>
              <a:rPr lang="en-US" altLang="ko-KR" sz="28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8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인가</a:t>
            </a:r>
            <a:r>
              <a:rPr lang="en-US" altLang="ko-KR" sz="2800" dirty="0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?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DBEA87-6B38-42EA-BBC4-7E952A1D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29" y="1976449"/>
            <a:ext cx="6012701" cy="4587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D26A4-834A-4204-875E-C1C968FAD6CB}"/>
              </a:ext>
            </a:extLst>
          </p:cNvPr>
          <p:cNvSpPr txBox="1"/>
          <p:nvPr/>
        </p:nvSpPr>
        <p:spPr>
          <a:xfrm>
            <a:off x="7670341" y="6040867"/>
            <a:ext cx="4362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https://www.facebook.com/groups/TensorFlowKR/permalink/478174102523653/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6F60347-AC28-4B59-8292-670DA58D8A5F}"/>
              </a:ext>
            </a:extLst>
          </p:cNvPr>
          <p:cNvCxnSpPr>
            <a:cxnSpLocks/>
          </p:cNvCxnSpPr>
          <p:nvPr/>
        </p:nvCxnSpPr>
        <p:spPr>
          <a:xfrm flipH="1">
            <a:off x="4756070" y="3429000"/>
            <a:ext cx="3532907" cy="0"/>
          </a:xfrm>
          <a:prstGeom prst="line">
            <a:avLst/>
          </a:prstGeom>
          <a:ln w="38100">
            <a:solidFill>
              <a:srgbClr val="0F4C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ED9D5F-377B-42FC-AC88-F24935E13B72}"/>
              </a:ext>
            </a:extLst>
          </p:cNvPr>
          <p:cNvCxnSpPr>
            <a:cxnSpLocks/>
          </p:cNvCxnSpPr>
          <p:nvPr/>
        </p:nvCxnSpPr>
        <p:spPr>
          <a:xfrm flipH="1">
            <a:off x="4756070" y="4317670"/>
            <a:ext cx="3532907" cy="0"/>
          </a:xfrm>
          <a:prstGeom prst="line">
            <a:avLst/>
          </a:prstGeom>
          <a:ln w="38100">
            <a:solidFill>
              <a:srgbClr val="0F4C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96826-7CE4-4A23-8F95-4A2281FC7B9D}"/>
              </a:ext>
            </a:extLst>
          </p:cNvPr>
          <p:cNvSpPr txBox="1"/>
          <p:nvPr/>
        </p:nvSpPr>
        <p:spPr>
          <a:xfrm>
            <a:off x="8288977" y="4133004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Mean = 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3084D-3FE5-4336-B40B-BC2FF9478DDC}"/>
              </a:ext>
            </a:extLst>
          </p:cNvPr>
          <p:cNvSpPr txBox="1"/>
          <p:nvPr/>
        </p:nvSpPr>
        <p:spPr>
          <a:xfrm>
            <a:off x="8288977" y="3244334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Mean = 0.5</a:t>
            </a:r>
          </a:p>
          <a:p>
            <a:r>
              <a:rPr lang="en-US" altLang="ko-KR" dirty="0"/>
              <a:t>(Positive biased)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43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F5E51-C83F-42E0-953A-77491CD0378D}"/>
              </a:ext>
            </a:extLst>
          </p:cNvPr>
          <p:cNvSpPr txBox="1"/>
          <p:nvPr/>
        </p:nvSpPr>
        <p:spPr>
          <a:xfrm>
            <a:off x="1674422" y="1379565"/>
            <a:ext cx="510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http://cs231n.stanford.edu/syllabus.html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67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6FF56-25D6-4DBA-A352-A5DC7BE9A5BC}"/>
              </a:ext>
            </a:extLst>
          </p:cNvPr>
          <p:cNvSpPr txBox="1"/>
          <p:nvPr/>
        </p:nvSpPr>
        <p:spPr>
          <a:xfrm>
            <a:off x="1815865" y="5883112"/>
            <a:ext cx="3442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텍스트 데이터</a:t>
            </a:r>
            <a:endParaRPr lang="en-US" altLang="ko-KR" dirty="0"/>
          </a:p>
          <a:p>
            <a:r>
              <a:rPr lang="en-US" altLang="ko-KR" dirty="0"/>
              <a:t>(Text)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4D949-AB3F-4CA4-B972-224CD11F505A}"/>
              </a:ext>
            </a:extLst>
          </p:cNvPr>
          <p:cNvSpPr txBox="1"/>
          <p:nvPr/>
        </p:nvSpPr>
        <p:spPr>
          <a:xfrm>
            <a:off x="7089865" y="5883112"/>
            <a:ext cx="3442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시계열 데이터</a:t>
            </a:r>
            <a:endParaRPr lang="en-US" altLang="ko-KR" dirty="0"/>
          </a:p>
          <a:p>
            <a:r>
              <a:rPr lang="en-US" altLang="ko-KR" dirty="0"/>
              <a:t>(Time-series)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81CD3A-5587-4F21-B1F3-37471C2DE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99" y="2169000"/>
            <a:ext cx="4223136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4C7B-DE38-4F52-B126-6A9309BECAEE}"/>
              </a:ext>
            </a:extLst>
          </p:cNvPr>
          <p:cNvSpPr txBox="1"/>
          <p:nvPr/>
        </p:nvSpPr>
        <p:spPr>
          <a:xfrm>
            <a:off x="1180015" y="2090172"/>
            <a:ext cx="4714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어머님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나는 별 하나에 아름다운 말 한마디씩 불러봅니다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.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소학교때 책상을 같이 했던 아이들의 이름과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패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경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옥 이런 이국소녀들의 이름과 벌써 애기 어머니 된 계집애들의 이름과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가난한 이웃사람들의 이름과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비둘기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강아지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토끼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노새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노루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, ｢</a:t>
            </a:r>
            <a:r>
              <a:rPr lang="ko-KR" altLang="en-US" sz="2400" dirty="0" err="1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프란시스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․</a:t>
            </a:r>
            <a:r>
              <a:rPr lang="ko-KR" altLang="en-US" sz="2400" dirty="0" err="1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쟘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｣ ｢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라이너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․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마리아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․</a:t>
            </a:r>
            <a:r>
              <a:rPr lang="ko-KR" altLang="en-US" sz="2400" dirty="0" err="1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릴케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｣ </a:t>
            </a:r>
            <a:r>
              <a:rPr lang="ko-KR" altLang="en-US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이런 시인의 이름을 불러봅니다</a:t>
            </a:r>
            <a:r>
              <a:rPr lang="en-US" altLang="ko-KR" sz="2400" dirty="0">
                <a:effectLst/>
                <a:latin typeface="나눔손글씨 다행체" panose="02000503000000000000" pitchFamily="2" charset="-127"/>
                <a:ea typeface="나눔손글씨 다행체" panose="02000503000000000000" pitchFamily="2" charset="-127"/>
              </a:rPr>
              <a:t>.</a:t>
            </a:r>
            <a:endParaRPr lang="en-US" altLang="ko-KR" sz="2400" dirty="0">
              <a:latin typeface="나눔손글씨 다행체" panose="02000503000000000000" pitchFamily="2" charset="-127"/>
              <a:ea typeface="나눔손글씨 다행체" panose="02000503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E7906-C79A-4E2B-B2B6-900545A3314F}"/>
              </a:ext>
            </a:extLst>
          </p:cNvPr>
          <p:cNvSpPr txBox="1"/>
          <p:nvPr/>
        </p:nvSpPr>
        <p:spPr>
          <a:xfrm>
            <a:off x="961901" y="1299522"/>
            <a:ext cx="4296768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Sequential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6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060FC-F474-47F1-B6DD-94F6920D7227}"/>
              </a:ext>
            </a:extLst>
          </p:cNvPr>
          <p:cNvSpPr txBox="1"/>
          <p:nvPr/>
        </p:nvSpPr>
        <p:spPr>
          <a:xfrm>
            <a:off x="961901" y="1299522"/>
            <a:ext cx="11230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The stolen car sped into the arena.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도난 차량이 경기장 안으로 돌진했다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The clown car sped into the arena.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광대 차가 공연장 안으로 빠르게 들어왔다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E0460-4238-4801-B4FB-F231EB3AE58F}"/>
              </a:ext>
            </a:extLst>
          </p:cNvPr>
          <p:cNvSpPr txBox="1"/>
          <p:nvPr/>
        </p:nvSpPr>
        <p:spPr>
          <a:xfrm>
            <a:off x="961901" y="3804153"/>
            <a:ext cx="711331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자동차 ≠ 광대 차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sped 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돌진하다 ≠ 빠르게 들어오다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arena 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경기장 ≠ 공연장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림 9" descr="사람, 실외, 건물, 아이이(가) 표시된 사진&#10;&#10;자동 생성된 설명">
            <a:extLst>
              <a:ext uri="{FF2B5EF4-FFF2-40B4-BE49-F238E27FC236}">
                <a16:creationId xmlns:a16="http://schemas.microsoft.com/office/drawing/2014/main" id="{12A1D2FA-6BD8-42FC-AA32-F05AB48C0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59" y="3804153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6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Recurrent Neural Network</a:t>
            </a:r>
          </a:p>
        </p:txBody>
      </p:sp>
      <p:pic>
        <p:nvPicPr>
          <p:cNvPr id="6" name="그림 5" descr="시계, 개체, 텍스트, 표지판이(가) 표시된 사진&#10;&#10;자동 생성된 설명">
            <a:extLst>
              <a:ext uri="{FF2B5EF4-FFF2-40B4-BE49-F238E27FC236}">
                <a16:creationId xmlns:a16="http://schemas.microsoft.com/office/drawing/2014/main" id="{C23B5A66-A3C4-4B62-BD82-56495C63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72" y="2231897"/>
            <a:ext cx="2161335" cy="4332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B8423E-4DEF-47D7-8681-F9E3761DD274}"/>
              </a:ext>
            </a:extLst>
          </p:cNvPr>
          <p:cNvSpPr txBox="1"/>
          <p:nvPr/>
        </p:nvSpPr>
        <p:spPr>
          <a:xfrm>
            <a:off x="961901" y="1299522"/>
            <a:ext cx="3301341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기본 구조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6AF97-A9F6-4EED-9940-48458AAD8665}"/>
              </a:ext>
            </a:extLst>
          </p:cNvPr>
          <p:cNvSpPr txBox="1"/>
          <p:nvPr/>
        </p:nvSpPr>
        <p:spPr>
          <a:xfrm>
            <a:off x="5269670" y="2974525"/>
            <a:ext cx="588819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800"/>
              </a:spcAft>
            </a:pPr>
            <a:r>
              <a:rPr lang="en-US" altLang="ko-KR" sz="2400" dirty="0"/>
              <a:t>RNN </a:t>
            </a:r>
            <a:r>
              <a:rPr lang="ko-KR" altLang="en-US" sz="2400" dirty="0"/>
              <a:t>에서는</a:t>
            </a:r>
            <a:r>
              <a:rPr lang="en-US" altLang="ko-KR" sz="2400" dirty="0"/>
              <a:t> </a:t>
            </a:r>
            <a:r>
              <a:rPr lang="ko-KR" altLang="en-US" sz="2400" dirty="0"/>
              <a:t>이전 상태의 </a:t>
            </a:r>
            <a:r>
              <a:rPr lang="en-US" altLang="ko-KR" sz="2400" dirty="0"/>
              <a:t>Hidden state vector, </a:t>
            </a:r>
            <a:r>
              <a:rPr lang="ko-KR" altLang="en-US" sz="2400" dirty="0"/>
              <a:t>즉 은닉층에서 나온 벡터가</a:t>
            </a:r>
            <a:r>
              <a:rPr lang="en-US" altLang="ko-KR" sz="2400" dirty="0"/>
              <a:t> </a:t>
            </a:r>
            <a:r>
              <a:rPr lang="ko-KR" altLang="en-US" sz="2400" dirty="0"/>
              <a:t>다시 은닉층의 입력 벡터로 들어가게 됩니다</a:t>
            </a:r>
            <a:r>
              <a:rPr lang="en-US" altLang="ko-KR" sz="2400" dirty="0"/>
              <a:t>.</a:t>
            </a:r>
          </a:p>
          <a:p>
            <a:pPr algn="l">
              <a:spcAft>
                <a:spcPts val="1800"/>
              </a:spcAft>
            </a:pPr>
            <a:r>
              <a:rPr lang="ko-KR" altLang="en-US" sz="2400" dirty="0"/>
              <a:t>이런 이유에서 </a:t>
            </a:r>
            <a:r>
              <a:rPr lang="ko-KR" altLang="en-US" sz="2400" dirty="0">
                <a:solidFill>
                  <a:srgbClr val="0F4C81"/>
                </a:solidFill>
              </a:rPr>
              <a:t>순환 신경망</a:t>
            </a:r>
            <a:r>
              <a:rPr lang="en-US" altLang="ko-KR" sz="2400" dirty="0">
                <a:solidFill>
                  <a:srgbClr val="0F4C81"/>
                </a:solidFill>
              </a:rPr>
              <a:t>(Recurrent Neural Network)</a:t>
            </a:r>
            <a:r>
              <a:rPr lang="ko-KR" altLang="en-US" sz="2400" dirty="0"/>
              <a:t>이라는 이름이 붙었습니다</a:t>
            </a:r>
            <a:r>
              <a:rPr lang="en-US" altLang="ko-KR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368DB-A843-4241-BE54-930ABC325555}"/>
              </a:ext>
            </a:extLst>
          </p:cNvPr>
          <p:cNvSpPr txBox="1"/>
          <p:nvPr/>
        </p:nvSpPr>
        <p:spPr>
          <a:xfrm>
            <a:off x="3620007" y="3982493"/>
            <a:ext cx="1364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sz="2400" dirty="0">
                <a:solidFill>
                  <a:srgbClr val="0F4C81"/>
                </a:solidFill>
              </a:rPr>
              <a:t>다시</a:t>
            </a:r>
            <a:endParaRPr lang="en-US" altLang="ko-KR" sz="2400" dirty="0">
              <a:solidFill>
                <a:srgbClr val="0F4C81"/>
              </a:solidFill>
            </a:endParaRPr>
          </a:p>
          <a:p>
            <a:r>
              <a:rPr lang="ko-KR" altLang="en-US" sz="2400" dirty="0">
                <a:solidFill>
                  <a:srgbClr val="0F4C81"/>
                </a:solidFill>
              </a:rPr>
              <a:t>들어간다</a:t>
            </a:r>
            <a:r>
              <a:rPr lang="en-US" altLang="ko-KR" sz="2400" dirty="0">
                <a:solidFill>
                  <a:srgbClr val="0F4C8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6273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Recurrent Neural Network</a:t>
            </a:r>
          </a:p>
        </p:txBody>
      </p:sp>
      <p:pic>
        <p:nvPicPr>
          <p:cNvPr id="8" name="그림 7" descr="시계, 개체, 표지판이(가) 표시된 사진&#10;&#10;자동 생성된 설명">
            <a:extLst>
              <a:ext uri="{FF2B5EF4-FFF2-40B4-BE49-F238E27FC236}">
                <a16:creationId xmlns:a16="http://schemas.microsoft.com/office/drawing/2014/main" id="{00C2ADA2-1B63-4649-9789-E367E060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84" y="1529490"/>
            <a:ext cx="6797629" cy="3490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1E1B42-B066-44AC-AC8F-F0F504FA633F}"/>
              </a:ext>
            </a:extLst>
          </p:cNvPr>
          <p:cNvSpPr txBox="1"/>
          <p:nvPr/>
        </p:nvSpPr>
        <p:spPr>
          <a:xfrm>
            <a:off x="2855030" y="5609980"/>
            <a:ext cx="6797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r>
              <a:rPr lang="en-US" altLang="ko-KR" sz="2800" dirty="0"/>
              <a:t>RNN</a:t>
            </a:r>
            <a:r>
              <a:rPr lang="ko-KR" altLang="en-US" sz="2800" dirty="0"/>
              <a:t>이 진행되는 과정을</a:t>
            </a:r>
            <a:endParaRPr lang="en-US" altLang="ko-KR" sz="2800" dirty="0"/>
          </a:p>
          <a:p>
            <a:r>
              <a:rPr lang="en-US" altLang="ko-KR" sz="2800" dirty="0"/>
              <a:t>Time-Step </a:t>
            </a:r>
            <a:r>
              <a:rPr lang="ko-KR" altLang="en-US" sz="2800" dirty="0"/>
              <a:t>별로 나타낸 이미지</a:t>
            </a:r>
            <a:endParaRPr lang="en-US" altLang="ko-KR" sz="2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4A17FF0-55E7-4656-A6FC-7DA9B3A0F61A}"/>
              </a:ext>
            </a:extLst>
          </p:cNvPr>
          <p:cNvCxnSpPr>
            <a:cxnSpLocks/>
          </p:cNvCxnSpPr>
          <p:nvPr/>
        </p:nvCxnSpPr>
        <p:spPr>
          <a:xfrm rot="16200000">
            <a:off x="2759033" y="3250870"/>
            <a:ext cx="2661558" cy="0"/>
          </a:xfrm>
          <a:prstGeom prst="line">
            <a:avLst/>
          </a:prstGeom>
          <a:ln w="28575">
            <a:solidFill>
              <a:srgbClr val="0F4C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EBE4E4-A22D-44F4-AAE0-C797D05B5001}"/>
              </a:ext>
            </a:extLst>
          </p:cNvPr>
          <p:cNvCxnSpPr>
            <a:cxnSpLocks/>
          </p:cNvCxnSpPr>
          <p:nvPr/>
        </p:nvCxnSpPr>
        <p:spPr>
          <a:xfrm rot="16200000">
            <a:off x="4490852" y="3250869"/>
            <a:ext cx="2661558" cy="0"/>
          </a:xfrm>
          <a:prstGeom prst="line">
            <a:avLst/>
          </a:prstGeom>
          <a:ln w="28575">
            <a:solidFill>
              <a:srgbClr val="0F4C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5E2C7F-3A8D-4AAC-A7E0-2D92BBE4E190}"/>
              </a:ext>
            </a:extLst>
          </p:cNvPr>
          <p:cNvCxnSpPr>
            <a:cxnSpLocks/>
          </p:cNvCxnSpPr>
          <p:nvPr/>
        </p:nvCxnSpPr>
        <p:spPr>
          <a:xfrm rot="16200000">
            <a:off x="6280067" y="3250869"/>
            <a:ext cx="2661558" cy="0"/>
          </a:xfrm>
          <a:prstGeom prst="line">
            <a:avLst/>
          </a:prstGeom>
          <a:ln w="28575">
            <a:solidFill>
              <a:srgbClr val="0F4C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2DB9C1-6D0C-4E4D-B69E-A55DF0AC6AF3}"/>
              </a:ext>
            </a:extLst>
          </p:cNvPr>
          <p:cNvSpPr txBox="1"/>
          <p:nvPr/>
        </p:nvSpPr>
        <p:spPr>
          <a:xfrm>
            <a:off x="2802083" y="5019752"/>
            <a:ext cx="11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 = 0</a:t>
            </a: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0B88C-CBC1-4A15-8E0A-F6A9439D96FF}"/>
              </a:ext>
            </a:extLst>
          </p:cNvPr>
          <p:cNvSpPr txBox="1"/>
          <p:nvPr/>
        </p:nvSpPr>
        <p:spPr>
          <a:xfrm>
            <a:off x="4498275" y="5019752"/>
            <a:ext cx="11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 = 1</a:t>
            </a: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BD588-972A-47D7-92DC-5527CEAB43DD}"/>
              </a:ext>
            </a:extLst>
          </p:cNvPr>
          <p:cNvSpPr txBox="1"/>
          <p:nvPr/>
        </p:nvSpPr>
        <p:spPr>
          <a:xfrm>
            <a:off x="6194467" y="5001432"/>
            <a:ext cx="11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 = 2</a:t>
            </a: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58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Recurrent Neural Network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6C6FF62-EB61-4C12-B62D-4F7139619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75" y="2316383"/>
            <a:ext cx="6058425" cy="2225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50FAD-8F1D-453C-A7C6-DFB9BEBBF595}"/>
              </a:ext>
            </a:extLst>
          </p:cNvPr>
          <p:cNvSpPr txBox="1"/>
          <p:nvPr/>
        </p:nvSpPr>
        <p:spPr>
          <a:xfrm>
            <a:off x="961901" y="1299522"/>
            <a:ext cx="3301341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수식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pic>
        <p:nvPicPr>
          <p:cNvPr id="2" name="그림 1" descr="시계, 개체, 텍스트, 표지판이(가) 표시된 사진&#10;&#10;자동 생성된 설명">
            <a:extLst>
              <a:ext uri="{FF2B5EF4-FFF2-40B4-BE49-F238E27FC236}">
                <a16:creationId xmlns:a16="http://schemas.microsoft.com/office/drawing/2014/main" id="{882D2F61-2139-4955-BF52-DF8029266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90" y="1671931"/>
            <a:ext cx="2161335" cy="4332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D4DF5-16C8-4B0E-B558-5F34726FD6DD}"/>
              </a:ext>
            </a:extLst>
          </p:cNvPr>
          <p:cNvSpPr txBox="1"/>
          <p:nvPr/>
        </p:nvSpPr>
        <p:spPr>
          <a:xfrm>
            <a:off x="1506175" y="5027563"/>
            <a:ext cx="539338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800"/>
              </a:spcAft>
            </a:pPr>
            <a:r>
              <a:rPr lang="ko-KR" altLang="en-US" sz="2400" dirty="0"/>
              <a:t>은닉층의 파라미터는 모든 </a:t>
            </a:r>
            <a:r>
              <a:rPr lang="en-US" altLang="ko-KR" sz="2400" dirty="0"/>
              <a:t>Time-step</a:t>
            </a:r>
          </a:p>
          <a:p>
            <a:pPr algn="l">
              <a:spcAft>
                <a:spcPts val="1800"/>
              </a:spcAft>
            </a:pPr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모든 입력 벡터에 대해 동일합니다</a:t>
            </a:r>
            <a:r>
              <a:rPr lang="en-US" altLang="ko-KR" sz="2400" dirty="0"/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D837BE-5551-4361-A1C2-22E71D3C9C3B}"/>
              </a:ext>
            </a:extLst>
          </p:cNvPr>
          <p:cNvCxnSpPr>
            <a:cxnSpLocks/>
          </p:cNvCxnSpPr>
          <p:nvPr/>
        </p:nvCxnSpPr>
        <p:spPr>
          <a:xfrm flipH="1">
            <a:off x="2456212" y="4129644"/>
            <a:ext cx="1925783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44A555-4FAE-4F2C-9936-2B478423EC60}"/>
              </a:ext>
            </a:extLst>
          </p:cNvPr>
          <p:cNvCxnSpPr>
            <a:cxnSpLocks/>
          </p:cNvCxnSpPr>
          <p:nvPr/>
        </p:nvCxnSpPr>
        <p:spPr>
          <a:xfrm flipH="1">
            <a:off x="2045523" y="6096319"/>
            <a:ext cx="3507179" cy="0"/>
          </a:xfrm>
          <a:prstGeom prst="line">
            <a:avLst/>
          </a:prstGeom>
          <a:ln w="38100">
            <a:solidFill>
              <a:srgbClr val="0F4C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44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Recurrent Neural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E1B42-B066-44AC-AC8F-F0F504FA633F}"/>
              </a:ext>
            </a:extLst>
          </p:cNvPr>
          <p:cNvSpPr txBox="1"/>
          <p:nvPr/>
        </p:nvSpPr>
        <p:spPr>
          <a:xfrm>
            <a:off x="5372390" y="5148819"/>
            <a:ext cx="64554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ko-KR" altLang="en-US" sz="2400" dirty="0"/>
              <a:t>활성화 함수</a:t>
            </a:r>
            <a:r>
              <a:rPr lang="en-US" altLang="ko-KR" sz="2400" dirty="0"/>
              <a:t>(</a:t>
            </a:r>
            <a:r>
              <a:rPr lang="en-US" altLang="ko-KR" sz="2800" dirty="0">
                <a:latin typeface="Calibri" panose="020F0502020204030204" pitchFamily="34" charset="0"/>
              </a:rPr>
              <a:t>Activation Function</a:t>
            </a:r>
            <a:r>
              <a:rPr lang="en-US" altLang="ko-KR" sz="2400" dirty="0"/>
              <a:t>)</a:t>
            </a:r>
            <a:r>
              <a:rPr lang="ko-KR" altLang="en-US" sz="2400" dirty="0"/>
              <a:t>로는</a:t>
            </a:r>
            <a:br>
              <a:rPr lang="en-US" altLang="ko-KR" sz="2400" dirty="0"/>
            </a:br>
            <a:r>
              <a:rPr lang="ko-KR" altLang="en-US" sz="2400" dirty="0" err="1">
                <a:solidFill>
                  <a:srgbClr val="0F4C81"/>
                </a:solidFill>
              </a:rPr>
              <a:t>하이퍼탄젠트</a:t>
            </a:r>
            <a:r>
              <a:rPr lang="ko-KR" altLang="en-US" sz="2400" dirty="0">
                <a:solidFill>
                  <a:srgbClr val="0F4C81"/>
                </a:solidFill>
              </a:rPr>
              <a:t> 함수</a:t>
            </a:r>
            <a:r>
              <a:rPr lang="ko-KR" altLang="en-US" sz="2400" dirty="0"/>
              <a:t>를 사용합니다</a:t>
            </a:r>
            <a:r>
              <a:rPr lang="en-US" altLang="ko-KR" sz="2400" dirty="0"/>
              <a:t>.</a:t>
            </a:r>
          </a:p>
          <a:p>
            <a:pPr algn="r">
              <a:spcAft>
                <a:spcPts val="1200"/>
              </a:spcAft>
            </a:pPr>
            <a:r>
              <a:rPr lang="ko-KR" altLang="en-US" sz="1800" dirty="0"/>
              <a:t>자세한 내용은 </a:t>
            </a:r>
            <a:r>
              <a:rPr lang="en-US" altLang="ko-KR" sz="1800" dirty="0">
                <a:latin typeface="Calibri" panose="020F0502020204030204" pitchFamily="34" charset="0"/>
              </a:rPr>
              <a:t>Appendix</a:t>
            </a:r>
            <a:r>
              <a:rPr lang="ko-KR" altLang="en-US" sz="1800" dirty="0"/>
              <a:t>에서</a:t>
            </a:r>
            <a:r>
              <a:rPr lang="en-US" altLang="ko-KR" sz="1800" dirty="0"/>
              <a:t>...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6207A7-6795-4E8F-B464-ED1D9F6E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90" y="1757229"/>
            <a:ext cx="4724809" cy="2697714"/>
          </a:xfrm>
          <a:prstGeom prst="rect">
            <a:avLst/>
          </a:prstGeom>
        </p:spPr>
      </p:pic>
      <p:pic>
        <p:nvPicPr>
          <p:cNvPr id="5" name="그림 4" descr="시계, 개체, 텍스트, 표지판이(가) 표시된 사진&#10;&#10;자동 생성된 설명">
            <a:extLst>
              <a:ext uri="{FF2B5EF4-FFF2-40B4-BE49-F238E27FC236}">
                <a16:creationId xmlns:a16="http://schemas.microsoft.com/office/drawing/2014/main" id="{3B1DC241-FF22-4423-900A-8A93A9B65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62" y="1262905"/>
            <a:ext cx="2161335" cy="433219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7E6D1F7-D1C6-462F-A1DA-55EC3274DA7E}"/>
              </a:ext>
            </a:extLst>
          </p:cNvPr>
          <p:cNvCxnSpPr>
            <a:cxnSpLocks/>
          </p:cNvCxnSpPr>
          <p:nvPr/>
        </p:nvCxnSpPr>
        <p:spPr>
          <a:xfrm flipH="1">
            <a:off x="6181108" y="3543123"/>
            <a:ext cx="801583" cy="0"/>
          </a:xfrm>
          <a:prstGeom prst="line">
            <a:avLst/>
          </a:prstGeom>
          <a:ln w="38100">
            <a:solidFill>
              <a:srgbClr val="0F4C8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3AE81D-F1D6-4D0C-9638-F7F38603BC5B}"/>
              </a:ext>
            </a:extLst>
          </p:cNvPr>
          <p:cNvCxnSpPr>
            <a:cxnSpLocks/>
          </p:cNvCxnSpPr>
          <p:nvPr/>
        </p:nvCxnSpPr>
        <p:spPr>
          <a:xfrm flipH="1" flipV="1">
            <a:off x="6982691" y="3543124"/>
            <a:ext cx="1273614" cy="1605695"/>
          </a:xfrm>
          <a:prstGeom prst="line">
            <a:avLst/>
          </a:prstGeom>
          <a:ln w="38100">
            <a:solidFill>
              <a:srgbClr val="0F4C81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34554-5A60-430E-9579-FA9D8DA91454}"/>
              </a:ext>
            </a:extLst>
          </p:cNvPr>
          <p:cNvSpPr txBox="1"/>
          <p:nvPr/>
        </p:nvSpPr>
        <p:spPr>
          <a:xfrm>
            <a:off x="2539340" y="293913"/>
            <a:ext cx="7113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F4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ACEAA5-1470-46CC-B475-F1838F86E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81" y="1803888"/>
            <a:ext cx="8718035" cy="3962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73D6B-E098-4CB3-A057-7495DF38F95B}"/>
              </a:ext>
            </a:extLst>
          </p:cNvPr>
          <p:cNvSpPr txBox="1"/>
          <p:nvPr/>
        </p:nvSpPr>
        <p:spPr>
          <a:xfrm>
            <a:off x="4849876" y="1803888"/>
            <a:ext cx="60635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en-US" altLang="ko-KR" sz="2400" dirty="0">
                <a:solidFill>
                  <a:srgbClr val="0F4C81"/>
                </a:solidFill>
                <a:latin typeface="Calibri" panose="020F0502020204030204" pitchFamily="34" charset="0"/>
              </a:rPr>
              <a:t>Character-level</a:t>
            </a:r>
            <a:r>
              <a:rPr lang="ko-KR" altLang="en-US" sz="2400" dirty="0">
                <a:solidFill>
                  <a:srgbClr val="0F4C81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2400" dirty="0">
                <a:solidFill>
                  <a:srgbClr val="0F4C81"/>
                </a:solidFill>
                <a:latin typeface="Calibri" panose="020F0502020204030204" pitchFamily="34" charset="0"/>
              </a:rPr>
              <a:t>Language Model</a:t>
            </a:r>
            <a:r>
              <a:rPr lang="ko-KR" altLang="en-US" sz="2400" dirty="0">
                <a:solidFill>
                  <a:srgbClr val="0F4C81"/>
                </a:solidFill>
                <a:latin typeface="Calibri" panose="020F0502020204030204" pitchFamily="34" charset="0"/>
              </a:rPr>
              <a:t>로</a:t>
            </a:r>
            <a:endParaRPr lang="en-US" altLang="ko-KR" sz="2400" dirty="0">
              <a:solidFill>
                <a:srgbClr val="0F4C81"/>
              </a:solidFill>
              <a:latin typeface="Calibri" panose="020F0502020204030204" pitchFamily="34" charset="0"/>
            </a:endParaRPr>
          </a:p>
          <a:p>
            <a:pPr algn="l">
              <a:spcAft>
                <a:spcPts val="1200"/>
              </a:spcAft>
            </a:pPr>
            <a:r>
              <a:rPr lang="en-US" altLang="ko-KR" sz="2400" dirty="0">
                <a:solidFill>
                  <a:srgbClr val="0F4C81"/>
                </a:solidFill>
                <a:latin typeface="Calibri" panose="020F0502020204030204" pitchFamily="34" charset="0"/>
              </a:rPr>
              <a:t>“Hello”</a:t>
            </a:r>
            <a:r>
              <a:rPr lang="en-US" altLang="ko-KR" sz="2400" dirty="0">
                <a:solidFill>
                  <a:srgbClr val="0F4C81"/>
                </a:solidFill>
              </a:rPr>
              <a:t> </a:t>
            </a:r>
            <a:r>
              <a:rPr lang="ko-KR" altLang="en-US" sz="2400" dirty="0">
                <a:solidFill>
                  <a:srgbClr val="0F4C81"/>
                </a:solidFill>
              </a:rPr>
              <a:t>의 각 스펠링을 학습하는 예시</a:t>
            </a:r>
            <a:endParaRPr lang="en-US" altLang="ko-KR" sz="2400" dirty="0">
              <a:solidFill>
                <a:srgbClr val="0F4C8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B8170-A4E4-4250-B05E-0C8D4B98FE6D}"/>
              </a:ext>
            </a:extLst>
          </p:cNvPr>
          <p:cNvSpPr txBox="1"/>
          <p:nvPr/>
        </p:nvSpPr>
        <p:spPr>
          <a:xfrm>
            <a:off x="4849876" y="3150312"/>
            <a:ext cx="6063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ko-KR" altLang="en-US" dirty="0"/>
              <a:t>입력 벡터는 </a:t>
            </a:r>
            <a:r>
              <a:rPr lang="ko-KR" altLang="en-US" dirty="0">
                <a:solidFill>
                  <a:srgbClr val="0F4C81"/>
                </a:solidFill>
              </a:rPr>
              <a:t>원</a:t>
            </a:r>
            <a:r>
              <a:rPr lang="en-US" altLang="ko-KR" dirty="0">
                <a:solidFill>
                  <a:srgbClr val="0F4C81"/>
                </a:solidFill>
              </a:rPr>
              <a:t>-</a:t>
            </a:r>
            <a:r>
              <a:rPr lang="ko-KR" altLang="en-US" dirty="0">
                <a:solidFill>
                  <a:srgbClr val="0F4C81"/>
                </a:solidFill>
              </a:rPr>
              <a:t>핫 인코딩</a:t>
            </a:r>
            <a:r>
              <a:rPr lang="en-US" altLang="ko-KR" dirty="0">
                <a:solidFill>
                  <a:srgbClr val="0F4C81"/>
                </a:solidFill>
              </a:rPr>
              <a:t>(One-hot Encoding)</a:t>
            </a:r>
            <a:r>
              <a:rPr lang="ko-KR" altLang="en-US" dirty="0"/>
              <a:t>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948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631</Words>
  <Application>Microsoft Office PowerPoint</Application>
  <PresentationFormat>와이드스크린</PresentationFormat>
  <Paragraphs>112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나눔고딕</vt:lpstr>
      <vt:lpstr>나눔손글씨 다행체</vt:lpstr>
      <vt:lpstr>맑은 고딕</vt:lpstr>
      <vt:lpstr>Arial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Gichang</dc:creator>
  <cp:lastModifiedBy>Lee Gichang</cp:lastModifiedBy>
  <cp:revision>46</cp:revision>
  <dcterms:created xsi:type="dcterms:W3CDTF">2020-09-24T14:07:14Z</dcterms:created>
  <dcterms:modified xsi:type="dcterms:W3CDTF">2020-10-17T14:55:42Z</dcterms:modified>
</cp:coreProperties>
</file>